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7"/>
  </p:notesMasterIdLst>
  <p:sldIdLst>
    <p:sldId id="256" r:id="rId3"/>
    <p:sldId id="272" r:id="rId4"/>
    <p:sldId id="261" r:id="rId5"/>
    <p:sldId id="279" r:id="rId6"/>
    <p:sldId id="280" r:id="rId7"/>
    <p:sldId id="275" r:id="rId8"/>
    <p:sldId id="309" r:id="rId9"/>
    <p:sldId id="306" r:id="rId10"/>
    <p:sldId id="310" r:id="rId11"/>
    <p:sldId id="307" r:id="rId12"/>
    <p:sldId id="311" r:id="rId13"/>
    <p:sldId id="305" r:id="rId14"/>
    <p:sldId id="262" r:id="rId15"/>
    <p:sldId id="308" r:id="rId1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Montserrat ExtraLight" panose="00000300000000000000" pitchFamily="2" charset="0"/>
      <p:regular r:id="rId24"/>
      <p:bold r:id="rId25"/>
      <p:italic r:id="rId26"/>
      <p:boldItalic r:id="rId27"/>
    </p:embeddedFont>
    <p:embeddedFont>
      <p:font typeface="Montserrat Medium" panose="000006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664DF9-17E2-4F00-987A-625595E6857C}">
  <a:tblStyle styleId="{D2664DF9-17E2-4F00-987A-625595E685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38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609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9805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08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03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7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97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6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06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3603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4954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1093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68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172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876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998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129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531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8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4475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8809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1193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859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0338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9914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7572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22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965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394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293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920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1274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2385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2867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2275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518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60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9947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8206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6928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867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86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8" r:id="rId6"/>
    <p:sldLayoutId id="2147483670" r:id="rId7"/>
    <p:sldLayoutId id="2147483673" r:id="rId8"/>
    <p:sldLayoutId id="214748371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71895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BFGS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y asgard union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N</a:t>
            </a: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ew dawn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Conjugate Gradient vs BFGS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Suitable for large-scale, sparse problems.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Memory efficient, good for large dimensions.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Cons: Requires good preconditioning, slower without it.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Better for dense problems.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 Pros: More robust without preconditioning, better for medium-sized problems.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 Cons: More memory than CG.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Conjugate Gradient</a:t>
            </a:r>
            <a:r>
              <a:rPr lang="en" dirty="0"/>
              <a:t>: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BFGS: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2265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491867"/>
            <a:ext cx="3502126" cy="219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variant of BFGS that uses a limited amount of memory by storing only a few vectors that represent the approximation to the Hessian</a:t>
            </a: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Algorithm Steps</a:t>
            </a:r>
            <a:r>
              <a:rPr lang="en-US" dirty="0">
                <a:solidFill>
                  <a:schemeClr val="lt1"/>
                </a:solidFill>
              </a:rPr>
              <a:t>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1. Start with an initial guess </a:t>
            </a:r>
            <a:r>
              <a:rPr lang="en-US" b="0" i="1" dirty="0">
                <a:solidFill>
                  <a:srgbClr val="ECECEC"/>
                </a:solidFill>
                <a:effectLst/>
                <a:latin typeface="KaTeX_Math"/>
              </a:rPr>
              <a:t>x</a:t>
            </a:r>
            <a:r>
              <a:rPr lang="en-US" sz="800" b="0" i="0" dirty="0">
                <a:solidFill>
                  <a:srgbClr val="ECECEC"/>
                </a:solidFill>
                <a:effectLst/>
                <a:latin typeface="KaTeX_Main"/>
              </a:rPr>
              <a:t>0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​ 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and an initial Hessian approximation (often identity matrix)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2. Compute the gradient and update the point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3. Maintain a limited history of updates to approximate the Hessian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4 Update the current point using this limited history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5. Repeat until convergence criteria are met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263420" cy="923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L-BFGS vs BFGS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4256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L-BFGS vs BFGS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26200" y="2226310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 Uses limited memory to approximate Hessian.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Pros: Suitable for very large-scale problems, reduced memory requirements.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Cons: May require more iterations than full BFGS.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4776" y="215808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Uses full memory for Hessian approximation.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Pros: Generally fewer iterations than L-BFGS, more accurate updates.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sz="1600" dirty="0"/>
              <a:t> Higher memory usage.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60968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L-BFGS (Limited-memory BFGS)</a:t>
            </a:r>
            <a:r>
              <a:rPr lang="en" dirty="0"/>
              <a:t>: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60968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BFGS: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3145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to Use BFGS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Medium to large-scale optimization problems.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Problems where Hessian computation is impractical.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Scenarios where gradient-based methods are too slow.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onclusion and </a:t>
            </a:r>
            <a:r>
              <a:rPr lang="en-US" dirty="0"/>
              <a:t>Summary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BFGS strikes a balance between steepest descent and Newton’s method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Offers a practical approach for many optimization problems.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Choice of algorithm depends on problem size, condition, and resource availability</a:t>
            </a:r>
            <a:endParaRPr sz="1800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5795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TIMELINE ALWAYS WORKS WELL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DAY 1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Earth is where we live 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DAY 3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385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Mars is a cold place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9" y="1892972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Jupiter is the biggest planet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DAY 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9" y="1881059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Venus has a nice name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DAY 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coparison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with other algorithms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 TO COMPARE</a:t>
            </a:r>
            <a:endParaRPr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NEWTOS’S METHOD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CONJUGATE GRADIANT(CG)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STEEPEST DESCENT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LIMITED-MEMORY BFGS</a:t>
            </a:r>
            <a:endParaRPr dirty="0"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491867"/>
            <a:ext cx="3502126" cy="219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known as Gradient Descent, this method iteratively moves towards the minimum of a function by taking steps proportional to the negative of the gradient (steepest descent direction)</a:t>
            </a: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Algorithm Steps</a:t>
            </a:r>
            <a:r>
              <a:rPr lang="en-US" dirty="0">
                <a:solidFill>
                  <a:schemeClr val="lt1"/>
                </a:solidFill>
              </a:rPr>
              <a:t>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1. Start with an initial guess </a:t>
            </a:r>
            <a:r>
              <a:rPr lang="en-US" b="0" i="1" dirty="0">
                <a:solidFill>
                  <a:srgbClr val="ECECEC"/>
                </a:solidFill>
                <a:effectLst/>
                <a:latin typeface="KaTeX_Math"/>
              </a:rPr>
              <a:t>x</a:t>
            </a:r>
            <a:r>
              <a:rPr lang="en-US" sz="800" b="0" i="0" dirty="0">
                <a:solidFill>
                  <a:srgbClr val="ECECEC"/>
                </a:solidFill>
                <a:effectLst/>
                <a:latin typeface="KaTeX_Main"/>
              </a:rPr>
              <a:t>0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2.Compute the gradient 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∇𝑓(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9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3.Update the current point: 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1100" b="0" i="0" dirty="0">
                <a:solidFill>
                  <a:srgbClr val="ECECEC"/>
                </a:solidFill>
                <a:effectLst/>
                <a:latin typeface="KaTeX_Main"/>
              </a:rPr>
              <a:t>𝑘+1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=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11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−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𝛼</a:t>
            </a:r>
            <a:r>
              <a:rPr lang="en-US" sz="11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∇𝑓(</a:t>
            </a:r>
            <a:r>
              <a:rPr lang="en-US" sz="18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105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where 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𝛼</a:t>
            </a:r>
            <a:r>
              <a:rPr lang="en-US" sz="10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sz="900" b="0" i="0" dirty="0">
                <a:solidFill>
                  <a:srgbClr val="ECECEC"/>
                </a:solidFill>
                <a:effectLst/>
                <a:latin typeface="KaTeX_Main"/>
              </a:rPr>
              <a:t> 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is the step size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4.Repeat until convergence criteria are met (e.g., the gradient norm is below a threshold)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 dirty="0">
                <a:solidFill>
                  <a:schemeClr val="lt1"/>
                </a:solidFill>
              </a:rPr>
              <a:t>You can write about a concept here and talk about it a little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263420" cy="923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Steepest descent vs BFGS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Steepest descent vs BFGS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Uses the </a:t>
            </a:r>
            <a:r>
              <a:rPr lang="en-US" dirty="0" err="1"/>
              <a:t>gradiant</a:t>
            </a:r>
            <a:r>
              <a:rPr lang="en-US" dirty="0"/>
              <a:t> direction for update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simple, easy to implement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Cons: Slow convergence, especially for ill-conditioned problems</a:t>
            </a:r>
            <a:endParaRPr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Uses gradient and Hessian proximation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Faster convergence than steepest descent, handles ill-conditioned problems better.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 Cons: More complex, requires more memory.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teepest desccent: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BFGS: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491867"/>
            <a:ext cx="3502126" cy="219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Uses both first and second-order derivatives (the gradient and the Hessian) to find the minimum of a function.</a:t>
            </a: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Algorithm Steps</a:t>
            </a:r>
            <a:r>
              <a:rPr lang="en-US" dirty="0">
                <a:solidFill>
                  <a:schemeClr val="lt1"/>
                </a:solidFill>
              </a:rPr>
              <a:t>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1. Start with an initial guess </a:t>
            </a:r>
            <a:r>
              <a:rPr lang="en-US" b="0" i="1" dirty="0">
                <a:solidFill>
                  <a:srgbClr val="ECECEC"/>
                </a:solidFill>
                <a:effectLst/>
                <a:latin typeface="KaTeX_Math"/>
              </a:rPr>
              <a:t>x</a:t>
            </a:r>
            <a:r>
              <a:rPr lang="en-US" sz="800" b="0" i="0" dirty="0">
                <a:solidFill>
                  <a:srgbClr val="ECECEC"/>
                </a:solidFill>
                <a:effectLst/>
                <a:latin typeface="KaTeX_Main"/>
              </a:rPr>
              <a:t>0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2.Compute the gradient 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∇𝑓(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90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) </a:t>
            </a: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and the Hessian 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𝐻(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KaTeX_Main"/>
              </a:rPr>
              <a:t>𝑥</a:t>
            </a:r>
            <a:r>
              <a:rPr lang="en-US" sz="1050" b="0" i="0" dirty="0">
                <a:solidFill>
                  <a:srgbClr val="ECECEC"/>
                </a:solidFill>
                <a:effectLst/>
                <a:latin typeface="KaTeX_Main"/>
              </a:rPr>
              <a:t>𝑘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)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lvl="0">
              <a:spcBef>
                <a:spcPts val="1000"/>
              </a:spcBef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3.Update the current point:</a:t>
            </a:r>
          </a:p>
          <a:p>
            <a:pPr lvl="0">
              <a:spcBef>
                <a:spcPts val="1000"/>
              </a:spcBef>
            </a:pP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4.Repeat until convergence criteria are met (e.g., the gradient norm is below a threshold)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263420" cy="923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Newton's Method vs BFGS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B20292-B089-FFEF-5755-B064793FDC9C}"/>
              </a:ext>
            </a:extLst>
          </p:cNvPr>
          <p:cNvSpPr txBox="1"/>
          <p:nvPr/>
        </p:nvSpPr>
        <p:spPr>
          <a:xfrm>
            <a:off x="4114800" y="211328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40797-B9EB-FCA7-D2AD-DE3793A5D0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65" y="2571750"/>
            <a:ext cx="1907722" cy="1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8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Newton's Method vs BFGS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Uses exact Hessian matrix.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Quadratic convergence, very fast for well-conditioned problems.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Cons: Requires computation of Hessian, expensive for large problems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Uses approximate Hessian.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Pros: Avoids explicit Hessian computation, less memory-intensive..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 Cons: Slower than Newton’s method for very well-conditioned problems.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Newton's Method </a:t>
            </a:r>
            <a:r>
              <a:rPr lang="en" dirty="0"/>
              <a:t>: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BFGS :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0201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491867"/>
            <a:ext cx="3502126" cy="219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iterative method for solving large-scale linear systems, particularly useful for sparse systems. Can also be adapted for nonlinear optimization</a:t>
            </a: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1" i="0" dirty="0">
                <a:solidFill>
                  <a:srgbClr val="ECECEC"/>
                </a:solidFill>
                <a:effectLst/>
                <a:latin typeface="ui-sans-serif"/>
              </a:rPr>
              <a:t>Algorithm Steps</a:t>
            </a:r>
            <a:r>
              <a:rPr lang="en-US" dirty="0">
                <a:solidFill>
                  <a:schemeClr val="lt1"/>
                </a:solidFill>
              </a:rPr>
              <a:t>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1. Start with an initial guess </a:t>
            </a:r>
            <a:r>
              <a:rPr lang="en-US" b="0" i="1" dirty="0">
                <a:solidFill>
                  <a:srgbClr val="ECECEC"/>
                </a:solidFill>
                <a:effectLst/>
                <a:latin typeface="KaTeX_Math"/>
              </a:rPr>
              <a:t>x</a:t>
            </a:r>
            <a:r>
              <a:rPr lang="en-US" sz="800" b="0" i="0" dirty="0">
                <a:solidFill>
                  <a:srgbClr val="ECECEC"/>
                </a:solidFill>
                <a:effectLst/>
                <a:latin typeface="KaTeX_Main"/>
              </a:rPr>
              <a:t>0</a:t>
            </a:r>
            <a:r>
              <a:rPr lang="en-US" b="0" i="0" dirty="0">
                <a:solidFill>
                  <a:srgbClr val="ECECEC"/>
                </a:solidFill>
                <a:effectLst/>
                <a:latin typeface="KaTeX_Main"/>
              </a:rPr>
              <a:t>​</a:t>
            </a:r>
            <a:r>
              <a:rPr lang="en-US" dirty="0">
                <a:solidFill>
                  <a:schemeClr val="lt1"/>
                </a:solidFill>
              </a:rPr>
              <a:t>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2. Compute the initial gradient and set the initial direction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3. Iterate, adjusting the direction to be conjugate to previous directions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4. Update the current point along the new direction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5.Repeat until convergence criteria are met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263420" cy="923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Conjugate Gradient vs BFGS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38518928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9BB8DB-8F10-4245-9EDD-2866A7877496}">
  <we:reference id="wa104381909" version="3.14.0.0" store="en-US" storeType="OMEX"/>
  <we:alternateReferences>
    <we:reference id="WA104381909" version="3.14.0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sub&gt;&lt;mi&gt;x&lt;/mi&gt;&lt;mrow&gt;&lt;mi&gt;k&lt;/mi&gt;&lt;mo&gt;+&lt;/mo&gt;&lt;mn&gt;1&lt;/mn&gt;&lt;/mrow&gt;&lt;/msub&gt;&lt;mo&gt;=&lt;/mo&gt;&lt;msub&gt;&lt;mi&gt;x&lt;/mi&gt;&lt;mi&gt;k&lt;/mi&gt;&lt;/msub&gt;&lt;mo&gt;-&lt;/mo&gt;&lt;mi&gt;H&lt;/mi&gt;&lt;msup&gt;&lt;mfenced&gt;&lt;msub&gt;&lt;mi&gt;x&lt;/mi&gt;&lt;mi&gt;k&lt;/mi&gt;&lt;/msub&gt;&lt;/mfenced&gt;&lt;mrow&gt;&lt;mo&gt;-&lt;/mo&gt;&lt;mn&gt;1&lt;/mn&gt;&lt;/mrow&gt;&lt;/msup&gt;&lt;mo&gt;&amp;#x2207;&lt;/mo&gt;&lt;mfenced&gt;&lt;msub&gt;&lt;mi&gt;x&lt;/mi&gt;&lt;mi&gt;k&lt;/mi&gt;&lt;/msub&gt;&lt;/mfenced&gt;&lt;/mstyle&gt;&lt;/math&gt;\&quot;,\&quot;base64Image\&quot;:\&quot;iVBORw0KGgoAAAANSUhEUgAABLsAAACGCAYAAAA1rYibAAAACXBIWXMAAA7EAAAOxAGVKw4bAAAABGJhU0UAAABUrCIHcwAAH2hJREFUeNrt3QHEldf/APAjSWYiM5PJmEmSjMzMJCMzySSSTGZGZmYyIz8zmRkzyczEZJJMJEkyMZNJZvxMMpOYZGYmMpkk8fs/5//ed7u73efcc9/33uee597Ph+P3s+77Puee59zv9z7f93nOCQEAAIC2W1O1hw0DAAAAAG32SNU+r9r9qu0xHAAAAAC00dKq7a/an1X7X6cpdgEAAADQOjuqdj38U+RS7AIAAACgdTZW7VJ4sMil2AUAAABAazxetaOhvsil2AUAAABA8ZZX7UDV7oTBhS7FLgAAAACK9VrVfqvaiaq9ULUlVXuqateCYhcAAAAALfJF1U5XbV2ff9sVFLsAAACYsM9rLkzvVe1VwzMzXu2c835z4XPDQ5dHEv+2Mih2IR8hHwEAMCEPV+2bmi+Tt6r2vCGaOZs6577fnDjfmTMwiGIX8hHyEQAAjYt3ZvxY8yXy96qtNUQzKz6a9kfN3Phv1R41RAyg2IV8hHwEAECj4pfDn2u+PMYFp58wRDPvqc5c6DdHrrjAYADFLuQj5CMAABoT19O5XPOlMf71dI0homNNqP+L+uXOXIJ+FLuQj5CPAABoxLKqfVfzZfGvqj1jiOjxXNXu1MyZC1VbaojoQ7EL+Qj5CACARpxIXIRuMzzU2J6YN8cND30odiEfIR8BADB27ya+IH5geBjgg8T82Wd46KHYhXyEfAQAwFhtSnwx/NbwkOmbmjl0v2qbDQ9dFLuQj5CPAAAYm7ho641QvwDwY4aITI+G+gWCfw0WCOYfJRS79if6MY1tv3yEfCQfAQDtcrvBC4YthfXt9iLH7ljid+8wtRjSjsR8+srw0FFCsSte7N4Ns1Houle1R1owL+Qj5CMAgC5fVu1s1a6HuVvUR32hEHd+OhfmFsxdt8C+3RhDv37pXBws1LbE7z5hWrFAJxPzaqvhIZTzGOPhMBvFri9aMCfkI+QjAICEJVV7umrvVO3qIi4Ofq7a21V7coR9e6hqO6t2aRH9OtP5HQ+NoC+/1hzjz+BxERZuVai/ozEWfZcboplXSrFrbZiNYtfThc8H+Qj5CABgCMuqdjEM/7jH2w307cCQ/YprTzw7wuN/lDjWO6YOi2Q3NVJKWqD+fGYM/r4lY/vfnn5fbEGf5SPkIwCAIe0I+QWl+Ajkiw327foQfXt+hMddHerXqrkW5u6Og8VY0plLdQXl1YZoppVU7HphiDi8sfBx3dinz7sK77N8hHwEALAAW4a4kDnQcN9OZ/br1IiPezRxrJ2mDCOyKzHPvjQ8M62kYlf0c2YsLn3e9sb2X0P5xSL5CPkIAGABXgr5jwk2vXbD2cy+bRrhMdckjnPFdGHEroT6uyjXGp6ZVVqx642Q/5j7o4WO6aOd/nX3973C54F8hHwEALBAuzMvYj6eQN/+zOjXbyM+5vFga3eak3qM+LjhmVmlFbvi+o43M3PF/kLH9L3QnsKcfIR8BACwSLlbyz/bcL+eyuzXkREe84kw9xfMfse5aqowJnW7ot7vzElmT2nFruiDzJh8o8DxjI8q9u5meLTwOSAfIR8BACxCzm6MtybQr9czL6y2j/CYBxPHedNUYUzeTMy7g4ZnJpVY7FoV6osvvW1bYePZ746V0hfTl4+QjwAAFmhp5sXLiQn07VTI2x1yVOuIxcd0btcc53Zofr0yZkdq7v1l7s2kEotd0fGQV+w6X9h4ftfTv0stjgnyEfIRAMAAWzMvXF5puF9LOl+qBvXruxEec2/iOJ+ZKozZp4n5t7fF72uY3V4n2Y4UNm6lFrs2DjGmawoZy/UFjqN8hHwEADBGhzIvWlY13K/Nmf16f4TH/CFxnPWmCmO2ITH/vm/x+1LsWphSi13RxcwxPVTIWPauSxk3NVlS+OdGPkI+AgBYhCsZFyyXJ9Cvj0Kzi+anFsO3vTtNuRzKv0tmWIpdC1NysWtn5piW8MjTw1W729OvA4V/ZuQj5CMAgEV4LPOC5ZMJ9O3HjH79OcLjpXYZe9dUoSHvJubhBy19T4pdC1NysSu6kTmubxb2mbrXyX0lk4+QjwAAFmF35sXKiw33a1Vmv0a5aP7VxHFstU1TnkjMw6stfU+KXQtTerHr3cxxnfSdSL/09Od4Cz4z8hHyEQDAIpzIuFC5E5pf2+T10Oyi+esTx/jBNKFh1uohhPKLXfHxwJxNRGLbNKE+vtSnL88Uft7lI+QjAIBF+jPjIuX0BPp1KvMC6vERHe/9xDHeM01omPlICOUXu6LcDU5OTKh/50P7ikU+/5iPAACL8EzmRcobDfcr3kV2J6NfP43wmP5ySUnsgkUI7Sh2PZWZR+6H5tfJ6te3V1tw3uUj5CMAgEV4L/Mipekdd17I7NenIzreis6FWL9j/GGaMCF/JIoGKwzPTGhDsSs6lxmzm94B8WCfeL6k8HMuHyEfAQAs0oWMi5NfJtCvg5kXTltHdLydiWMcN02YkNR6ejsMz0xoS7FrU2bM/i00V2xaXrXboX27x8lHyEcNi0Fpc5irxsc1NH4Nc48XxG1bvwmL3xFic2cAb3V+Z6wcxue/HzGvAPEKxmJpqP/rcXc7PIG+Xcno173OexiFI2H8C+CLn+LnsPYk5uUXhmcmtKXYFV0OzW4qMsib4cE7UFa14JzLR/KRfNTQl+AdnUkwaJeN62FuN45hxee2vw7ptTiWm1uAeAUjtz3zwmR7w/1aldmvcyM85k+J4zwpfoqfE/JkaGa9OsrVpmJX7g66Fxvqz8+hjAXy5SP5SD4qSLwN9cuQtzDsYlbi3xjqn/3sbvvMLUC8gpE7HPIWFF5W6AXTqD5vDyWOcVP8FD8n7GZizB42PFOvTcWupZmf9dg2NBDfeo/5bAvOt3wkH8lHYxKfD/6lT8fvZk62G0Mc67mQt9V5bF+ZV4B4BSN3LWNOX5hAv05lft7Wjeh4LyeOcVL8FD8nLPV52GZ4pl6bil3RgczP+7gfjz/Tc7wfW3K+5SP5SD4ak7gN671OcHgrzFW/5xcQjJW6DzMmRk7FfG2Yezb2fyYbIF7BRORuFb+/4X4t6Xy2B/VrlDtSHSjo/Yuf9PpPKGdnO5rXtmLXo5kxPBYzxrWD2+rw4HqUr7fkfMtH8pF8NCZxMbZBC72eDIvbTjYGwBthuNsT3zSvmCJbhpz/bW6nxSso1t7MOb2x0Bh5bITHPB3Gv9uj73vi50JtS4zZKcMz1ZaE9hW7oiOZn/l3xnT83gLJzTC6zUzGTT6Sj+SjCXp6wMT4ZkDAvtDz2ic6/z1WZL/s8/viLacWiGOaKHaJV1CCnEcFJ7E+yKHM+LJrhMdMrd8xq2siiZ/lmNU1fJhbSLvu3L9acL83ZMbxa2M4dr91wz5s0TmXj+Qj+WjCUmt83A3/3HrY62AYfGtgvMXw086X8P8EC28yfRS7xCuYtDjv77Q4tsTHU1aOaCyWJY5ze8bnifhZjtQ6M8sMz9TalTjvBwvv+3eZ8XzLiI/7Wp98sbol51s+ko/kowJ8PiBoPd3nZ17q+vez5ggzTLFLvIJJ29Ty2PL9CMfipcRxzsz4PBE/y3EucR5eNDxTK1Uwulp437dmxvOvR3zc/4b2PlolH8lH8lEBdgyYbLt7Xh+fk52/JfOnoFrKbFPsEq9g0j5oeWwZ5SMpexLHOTLj80T8LEdqDaQ9hmcqfZIRC+OOhksKfg85O/7G9sSIjvdcn9/9fIvOuXwkH8lHBVgxYLId7Xn9fPXvr6qtMT+YcYpd4hVM2g8tjy2bRzgWnyWO8/qMzxPxsxyvDSh40G6xSBPviNhetY+rdn2IeBhfe7BTDIi/Y1NBF/ZvZ76Hj0Z0vOM9v/dyy+aBfCQfyUeFuJp4kz92ve5VH1L4F8Uu8QpK/sI43/Y13K+4qPD9jH7FtcZGeSdDauerbaaL+FkIOzJOr0fG8P3r80LeW1zM+nbI2wxlsbslPtonh+xt2VyQj+Qj+agQx0N64dgYsFZV7VYYz/PYAOIVDG9X5sXS+ob7tT1Mpoj+Y+JYa00X8bMQaxLn4bLhoWAHM2P7YosSB3p+X4xJbVssWz6Sj+SjQuwJg3fWmL99MFb0HzcvAPEKJu5oyPsre9M+y7wgemPEx72bONYS00X8LMSSkN6JDEr1RMi7a/fHRX4+fg3jeTSySfKRfCQfFWL9gMn2Tdf/f8ucAMQrKMLvGRcdJybQr6shr9j11AiPaZt38bNNUo+DLTM8FOxkZnx/ZoG/v/eO5Vhce6JlYyQfyUfyUWHuhPFW6QHEq3Y6EqZ7Pbq2JvK1me/vlYb7tSqzX7+M+LgbEsf63sdY/CzMpcT4P214KNjzmTH+2AJ//8VQ5pqx8pF8JB+12JmMySb5AuLV7FHsKtO+zPfX9K3/ezL7Nepdfiz6LX62icWrabMfM+LIvTC30Pww+hWJNrdwfOQj+Ug+Ksz7AybaEfMAEK9mkmJXmc5lvLdrE+jXicxx3z7i4+4O+duYi5/i56QdS5yDXYaHwuX+UWP/kL/3cM/PX2np+MhH8pF8VJitAybby+YBIF7NJMWu8sRdiu6F5u+eynEzo1/3xzDubySO96mPsfhZmNQmDq8bHgrXbxH5fu3XIX7nij557c2Wjo98JB/JR4VZFtK7a+w1DwDxaiYpdpXnpTCZu6cGeTqzXxfGcOzDieO95mMsfhbmtVBWkRqG9d6I89C7PT93q2rLWzo28pF8JB8V6HIY/SKDAOJVuyl2ledQyLt76qGG+/Vu5pi/P4ZjH00cb7ePsfhZGI850XZxPa6cO4xz/7hxvefnDrZ4bOQj+Ug+atkFzRXzABCvjHVQ7CrBlYz3dWkC/TqfOebPjuHYJ4NHIcTP9ng5cQ5OGh5a4nBmzF874Pf0e5ztyRaPi3wkH8lHBdo1IFCtMBcA8Qom6rHMi4sPG+5X7jpit8Z0/LOJY75k2oifhUmtVXPG8NASazPz0aB1qr7tef25lo+LfCQfyUcFeiNYJA4Qr6BkuzMvLl5ouF+564idGNPxU3eVbTZtxM/CvJAY/68NDy3yTUbc/yvUP1a/ZgpjtnwkH8lHhVldtdsDJtshcwEQr2CiTmRcWNwNc7tlNSlnHbHYXhnT8X9OHPMJ00b8LPA81I3/VcNDi2zJjP11Oyt+OoXzXz6Sj+SjwlwKZa7/AdOQ4KehnRavoAh/Zsz/sxPo1+XMWLJqTMe/mTjmw6aN+FmYhxPjf9Pw0DJXM+JKv/WX4t1ef/W87q0pGA/5SD6Sjwryfvj37k2pnZ2Wmg/wN8Uu8Qqa9Ezm53Vfw/3KXUdsnIvNpv46vMzUET8Lsywx/rcNDy3zZmYO2Dzg52Lha/kUjId8JB/JRwV9cb7f9Wb2DAhSFtWDfyh2iVfQpPcyP68bGu7XrjCaRYoX46/EcX1RFj9LszSk1zeCtl0s38zIAad6fq73cb9peWRNPpKP5KMCxFtHr3W9mbjobVzjI7Wb0gHzAf6m2CVeQZMuZHxWJ3HL+VeZcWScX1jvJo4768TPMqXW3IO2+TgjB8QCx+rO6zf3+fenpmQs5CP5SD4qwJddb+RI139P7SBx3lyAvyl2iVfQlKUhfav/uHc7TPk9o1/3wngXzXdxIX66uIDJWZ2Zoz7ovP7sFMcc+Ug+ko8mbHvXm/gp/Pv56PdDWTs8QakUu8QrmMTnYBK7HdZZl9mvc2Puxz0XF+KniwuYqJy7fP+o2pN9/vuWKRoH+Ug+ko8mKC4kO/9cdXwOc03Pv78wIEg9bz7A/1PsEq+gKYczP6uPN9yvt0MZi+b/z8WF+DklFxf3DQ0ttTEzH/Su1XVtRj7b8pF8JB814JuuN7Cnz7/HRyVSFel3zAdAvIJGXcu4gJjEBcOZzIubdS4uxE/MWabepTD8H1Tf8tmWj+Qjc3YU9nV1/KvE674L+Ttp1ImLDMYF5ZabP4B4BQv2VOYFw+GG+zVoUdn59rsvauIn2XP2nqGhxXaH4Qpdd6r2sMKBfCQfyUeLtT78s2DetQGB5aMBQWmQuAXt5c7rt0/4fce+bK3afyZwIcB4rZnCBIl4JV7Ra2/mRUPT8zf3Ue5jDfTlvosL8bNl8dOaXUyj+EeQGyG/2PXpFI6BfCQfyUcNi9XNn7s6vWHA67cOCEyDfn5+bZGvGg6uGzqTO+70cbJq13v6fVkOmgqPVO3zTjLZYzimjnglXvFvZ0Pelu5NF/8/ybyY2dVAX+x+JX62LX4qdjGt3g35xa61U/j+5SP5SD5q2LGuTr+R8fpBW5y/nfjZ+dtXf63aijG/rzi54jPAtzMD6iH5p9XivNxftT9D+rlv2k28Eq/4x0Mh71HBSXyZupY5l1e7uBA/xc/pu7iAGjEe3Mn4nJ6f0vcvH8lH8tEIrKzaS2FwRfy9rg6fHOL3X0y88Us1P7OxK7i90MAYxC/Qb1btw6p9UbWvB0y2bfJPa+0ID1bKFbvaQ7wSr1iYN0KZO6ZuCvl/uW9C6kvnMvFT/CzMskTfbwt7TIHPMnLDtH7PkY/kI/lokeIAd/+lN94iuLfP697pek0sFAxT6Tw44MQ92/P6uCDc751/+2iCJ+zlUL/A2lK5p3U2hvTOLopd5ROvxCsW7ueQV1A603C/fghlFbv+TBy/zQvVip/TGT8fSoz3LWGPKbAmlLd7cFPkI/lIPlqE5xMduhrmnpOOA34i/Lsqt37I4wxaeDYuPji/lXi86+aPzn+/MOETVledvBBok8erdjTjIkqxq2zilXjFwr09REGpyQuHj8Jwu201sSbLzcTx27qRifg5vfFzRWK8/xD6mBKpO17emeL3LR/JR/LRIuQUAHrb1gUcJy64dmvI48Tq7SMTPmHravp2QM5pheWdc3Unc84pdpVNvBKvWJj4Je7ekHP69TH3KX5JP7KAz/TXYfx/zf42cfznxE/xszBPh+Ef1YG22Rzqd9ZbMcXvWz6Sj+SjRfhqyAnwyiKOdWiI48TK35MFnLCdNf3bLOcU77Wq/Rbm/irwQifgxdtTU4sgK3aVTbwSrxhOvEX/+AK+VHYv+Bs/R4+OsE/PhLm7uW4uol9x0di4U1H8q+04buk/lzj2i+Kn+FmYFxPje1YYZIpc6TPHD0/5e5aP5CP5aBHeyTz58S/Cuxd5rPgo2V8Zx4rPym4o5IT12wr9TqdwQrniAn9xgeV1ff5tV1DsaivxSrxisHj7//mQf0drbouPEMS7qvYN2Z9YkIoLysa/6N0dcZ9iu9/5gnq2E/tH4VSYvkWQxc/pjZ/bEmN8SkhkiuwNk3m0fZLkI/lIPlqE+CjA92Hw86ybRnS83QOOFXdNWFXQCet36+jpQOlSt5+uDIpdbSVeiVcMdi6MvqC0mDn15pj7M46dflJ3w+0UP8XPwuxMjPNxIZEpEu/k/SPM1pqk8pF8JB+NIHDECmv8q2usGt7tfGH8JswtaDvqbU3jYxVnOseYP1as9L1c2MmK1dN+a5zsC9PhmzA9Cx0OS7Gr3V90xKvZi1fQpC8SeeJV8VP8LMyrifn6hY8zU+ZAaP+dTfKRfCQfMXEv1JyoDVPy/hS7FLsQr4AHpXau/NjwiJ8FX/z7gwfTLj698XoY/yYq8hHykXw01T7sc5JuTtH7U+xS7EK8Ah6UeuThqOERPwuT2tlst9ML8hHykXxEr4t9TtKJKXp/il2KXYhXwIMs+C1+til+TuMC1oB8JB/JR4zJQ2Fuh6fek/TaFL1HxS7FLsQr4EEbEnnie8MjfhbmQmK+Pu0Ug3yEfCQf0W17zUlaPUXvUbFLsQvxCnjQsjD+HR8RP0fldmK+LnOKQT5CPpKP6PZ5nxN0fcreo2KXYhfiFdDf3USuWGJ4xM9CLEnM07tOL8hHyEfyEb1+CtO/CKBil2IX4hXQ3w+JXLHe8IifhVibmKc/Or0gHyEfyUd0e6zmJO2Ysvep2KXYhXgF9HcikSu2Gx7xsxDbE/PUJiUgHyEfyUf8y66ak7Sy5vWfVO3IkK2Eoopil2IX4lVb4hU07eNErthneMTPQuLnW4l5+rFTDPIR8pF8RLfjfU7Q5cTr42SLtxiertq9xEnubkcKeJ+KXYpdiFdtiVdQyhfP2I4ZHvGzkPh5LHHsXU4xyEfIR/IR3X7vc4IOZf7smsRJ/qVqB6q2tWqrCnifil2KXYhXbYlX0LRnE5+Pi4ZH/Cwkfqa2eX/GKQb5CPlIPmJe3cJq2xbx87+FMosoil2KXYhXbYlX0LS4q9D9YFch8bPs+Fm3S9v9YJc2kI+Qj+QjuuytOUFLM3/+2/DgraUrCn2vil2KXYhXbYlXMAlXEvlijeERPyccP59MzM/LTjHIR8hH8hHdTvU5QRcyf/aTrp+5U7Xdhb9XxS7FLsSrtsQrmITjiXyx0/CInxOOnzsT8/O4UwzyEfKRfMS8eHvdX31O0IGMn32/6/U3qra+Be9XsUuxC/GqLfEKJmFvIl98ZnjEzwnHz4OJ+fmG0wzyEfKRfMS8usX/Ng/4ue7tYONthCtb8n4VuxS7EK9WGkqotTFYFFj8LDd+fpeYnxudZpCPkI/kI+b9p8/JibcDphZU+7LrtUdDuxZfU+xS7EK8AurFz0jdgqtxq++lhkj8nJCloX67+TtOMchHyEfyEd3O9zlBZ2peGxd96y4W7W/h+1XsUuxCvALSziRyxouGR/yckC2JeXnaKQb5CPlIPmJeXUVyX5/Xxt0GroZ/Kum7WvqeFbsUuxCvgLR3EznjQ8Mjfk7IB4l5+Y7TDPIR8pF8xLyXak7Qhj6vu9X5t/i/mxrs457ERCqxlVzJVexCvAJybEjkjP8aHvFzQn5IzMt1TjPIR8hH8hHzPu5zcm71vKa7avlr1dY23EfFrtFR7EK8AnL9XpMz7gebPIifzVuZ+B7zm1MM8hHykXxEt34VyROdf3ukaue6/vv1qq2aQB8Vu0ZHsQvxCsh1JJE3XjU84mdB3we/cIpBPkI+ko+YF9eput/nBL0W5rbKvBEe3FXg4cImk2LXcBS7EK+AXNsSeeOM4RE/G3YyWKQa5CP5SD6Sj8iwo+YEfRTqt3jdN4F+KnaNjmIX4hWQK27r/Weo3/L9IUMkfjZkWajf4v1WmPwW9IB8hHwkHxXki0TxI57A633++9UpeN92Y1TsQrwC8nwZPDoifk5e6g+fR5xikI8Mj3wkH9HtWs1JigsAPtcJGv3+fXPL37dil2IX4hWQZ1Mid3xreMTPhpxPzEM77oJ8JB/JR/IRf1tVc4IuVe2xzmviLXp/9XnNuZa/d8UuxS7EKyDfL6F+F6zVhkf8HLPHQ/81Xv7XmZuAfCQfyUfyEX+ru/3uyZ7XHa4JJk+0+L0rdil2IV4B+fYn8scHhkf8HLMDifm33ykG+Ug+ko/kI7qd6HOCbvR53YZQv4hcWyl2KXYhXgH5Hg31i7H+GizGKn6Oz5LOHKtb3+VRpxjkI/lIPpKP6PZHn5N0rOa134f+Ow0sa+l7V+xS7EK8AoZzWA4RPyfglcS8O+z0gnwkH8lH8hHd1tWcpF01r6+75fDNlr5/xS6JAfEKGM7aRA65bHjEzzH5MTHv1jrFIB/JR/KRfES3t2pO0qqa18db9n4P5W8DmkuxS7EL8QoY3plEHtlieMTPEduSmG+nnF6Qj+Qj+Ug+otfpBUyc92tO7o4Wvn/FLsUuxCtgeOsTeeQHwyN+jtj3ifm2zukF+Ug+ko/kI7rFKumdPifpiwE/tyL03wb0yoCfi1XQC6GsxQIVuxS7EK/aEq+gNCcSueRlwyN+jqj/2xLz7CunF5CP5CP5iF6bwsIrpB/W/OzuxMT+uWpfFzYGs1rsWhIUuxCv2havoDRxi/C6nbCuBsVi8XM031d+DvU7Xj3h9ALykXwkH9Gr7nbAlRk/W7fV6/WqLe/z+nerdj+Ud2vfrBa7Hgv1xa5XfTQQr4qMV1CijxP5ZL/hET8X6Z3E/PrAqQXkI/lIPqKfb8Pidq34vOZkf9bzuvgcdbxd8WCBYzCrxa5diQ/rQR8NxCufA8j0UNV+rfl83Q71C84ifg7yWGcO/W+IixtAPpKP5CP5aMYtDXOVzt6T9ekQv2N1qL9d9L0wd6vf81X7rRN4SiwizWqx67tQX+yyUx3i1eys3QejsDXYmUj8HH38PJmYVy85tYB8JB/JRwwTCIZdwO+TxInvbi8UOg6zWOzKOWeHg2fbEa+AfMcSnym7n4qfw9qZOMZRpxWQj+Qj+Yg6h/qcrFhpXTbk74mFoRsDJtr7BY/DtBe7nqvai1XbHuaeY7+eGRzmb8k82EkK8XdsCu52QbwC6j9fv9R8rm5V7XFDJH5meqwzZ+q+m/guAshH8pF8RK3LfU7YpQX+ro2h/hnWjwsfh2kudj0S8gtbue1zHx3EKyDx+ap7vOCi4RE/M10I9btdPeOUAvKRfCQf0aS1Ya5wdKfT4hafm1vQ71ldswvEq/bFK2iDN4INUMTPhTuYmD97DT8gHyEfQR7FLgAYrcOJL4h7DA819oT0WqIA8hHyEWSKFeC7PU2xCwAWn1/rbv23CQS9Nof6R47OGx5APkI+AgBg0uIfji6G+gWCrXXBvKdD/QLAl4I/QgLyEfIRAACFWFm172u+NP5RtQ2GaOZt6MyFfnPk+84cApCPkI8AACjGijD319B+Xx5vBn9Rn2UbO3Og7i/oKwwRIB8hHwEAUKLlVTtb8yUybh2+xRDNnC2hftv4s505AyAfIR8BAFC0Q+HBTWHm22uGZ2a8npgHhwwPIB8hH43G/wEIPpyI0LjUTQAAAYh0RVh0TWF0aE1MADxtYXRoIHhtbG5zPSJodHRwOi8vd3d3LnczLm9yZy8xOTk4L01hdGgvTWF0aE1MIj48bXN0eWxlIG1hdGhzaXplPSIxNnB4Ij48bXN1Yj48bWk+eDwvbWk+PG1yb3c+PG1pPms8L21pPjxtbz4rPC9tbz48bW4+MTwvbW4+PC9tcm93PjwvbXN1Yj48bW8+PTwvbW8+PG1zdWI+PG1pPng8L21pPjxtaT5rPC9taT48L21zdWI+PG1vPi08L21vPjxtaT5IPC9taT48bXN1cD48bWZlbmNlZD48bXN1Yj48bWk+eDwvbWk+PG1pPms8L21pPjwvbXN1Yj48L21mZW5jZWQ+PG1yb3c+PG1vPi08L21vPjxtbj4xPC9tbj48L21yb3c+PC9tc3VwPjxtbz4mI3gyMjA3OzwvbW8+PG1mZW5jZWQ+PG1zdWI+PG1pPng8L21pPjxtaT5rPC9taT48L21zdWI+PC9tZmVuY2VkPjwvbXN0eWxlPjwvbWF0aD7TPuTBAAAAAElFTkSuQmCC\&quot;,\&quot;slideId\&quot;:309,\&quot;accessibleText\&quot;:\&quot;x subscript k plus 1 end subscript equals x subscript k minus H open parentheses x subscript k close parentheses to the power of negative 1 end exponent nabla open parentheses x subscript k close parentheses\&quot;,\&quot;imageHeight\&quot;:14.486486486486486},{\&quot;mathml\&quot;:\&quot;&lt;math style=\\\&quot;font-family:stix;font-size:16px;\\\&quot; xmlns=\\\&quot;http://www.w3.org/1998/Math/MathML\\\&quot;&gt;&lt;mstyle mathsize=\\\&quot;16px\\\&quot;&gt;&lt;msub&gt;&lt;mi mathcolor=\\\&quot;#FFFFFF\\\&quot;&gt;x&lt;/mi&gt;&lt;mrow mathcolor=\\\&quot;#FFFFFF\\\&quot;&gt;&lt;mi&gt;k&lt;/mi&gt;&lt;mo&gt;+&lt;/mo&gt;&lt;mn&gt;1&lt;/mn&gt;&lt;/mrow&gt;&lt;/msub&gt;&lt;mo mathcolor=\\\&quot;#FFFFFF\\\&quot;&gt;=&lt;/mo&gt;&lt;msub&gt;&lt;mi mathcolor=\\\&quot;#FFFFFF\\\&quot;&gt;x&lt;/mi&gt;&lt;mi mathcolor=\\\&quot;#FFFFFF\\\&quot;&gt;k&lt;/mi&gt;&lt;/msub&gt;&lt;mo mathcolor=\\\&quot;#FFFFFF\\\&quot;&gt;-&lt;/mo&gt;&lt;mi mathcolor=\\\&quot;#FFFFFF\\\&quot;&gt;H&lt;/mi&gt;&lt;msup&gt;&lt;mfenced mathcolor=\\\&quot;#FFFFFF\\\&quot;&gt;&lt;msub&gt;&lt;mi&gt;x&lt;/mi&gt;&lt;mi&gt;k&lt;/mi&gt;&lt;/msub&gt;&lt;/mfenced&gt;&lt;mrow mathcolor=\\\&quot;#FFFFFF\\\&quot;&gt;&lt;mo&gt;-&lt;/mo&gt;&lt;mn&gt;1&lt;/mn&gt;&lt;/mrow&gt;&lt;/msup&gt;&lt;mo mathcolor=\\\&quot;#FFFFFF\\\&quot;&gt;&amp;#x2207;&lt;/mo&gt;&lt;mfenced mathcolor=\\\&quot;#FFFFFF\\\&quot;&gt;&lt;msub&gt;&lt;mi&gt;x&lt;/mi&gt;&lt;mi&gt;k&lt;/mi&gt;&lt;/msub&gt;&lt;/mfenced&gt;&lt;/mstyle&gt;&lt;/math&gt;\&quot;,\&quot;base64Image\&quot;:\&quot;iVBORw0KGgoAAAANSUhEUgAABLsAAACGCAYAAAA1rYibAAAACXBIWXMAAA7EAAAOxAGVKw4bAAAABGJhU0UAAABUrCIHcwAAISNJREFUeNrt3QHklef///GvjySTSJJMYpJkEpmZSSKTZBKTTJKRyUwS+ZpJZmSSzEQymUwkSTIxk0lmfE0yk5gkM4lMJkmc/33/3Z/v9/zOzn2d63zOfe77us95PLl8v9b5nOu63u/39X7d9/vc93X9618AAAAAgFbT6XRWZ20hSwAAAAAAAKC1dDqdJVn7Kmsvs7aHRQAAAAAAANA6Op3OvKwdydpfnf+h2AUAAAAAAIB20el0dmbtfuefKHYBAAAAAACgHXQ6nQ1Zu9UpR7ELAAAAAAAAadPpdF7N2rnOYBS7AAAAAAAAkCadTmdB1o5m7VknDsUuAAAAAAAApEen09mXtT+ydiFrm7M2k7VVWbun2AUAAAAAAIDW0Ol0zmTtctbW9vm3XYpdAAAAAICmb1y/KrkxfZG1vSw0NXGwt/B5P75iIXTFypLAvy1W7AI9Aj0CAABAUxeTC7P2fcnF5JOsvc1KUxcTGwvf9+N6HjOshIg4UuwCPQI9AgAAQO0XkUuy9kvJReSfWVvDSlMbG2uz9qgkNv6TtaWshAExpNgFegR6BAAAgFovHpdm7beSi8d8w+mVrDT1MbKqiIV+3HGDgQHxo9gFegR6BAAAgNouGvP9dG6XXDTmv56uZiUUsbI68It6HkOLWQklsaPYBXoEegQAAIBaLhbnZ+3HkovFv7P2BiuhJ2beytqzkpi5kbV5rIQ+caPYBXoEegQAAIBaLhQvBG5Ct7MQSuJmRyBuzrMQ+sSMYhfoEegRAAAAxn6BeDhwgXiMhTAgfo4F4ucgC6EnXhS7QI9AjwAAADDWC8ONgQvDH1gIkXH0fUkMvczaJhZCV6wodoEegR4BAABgbBeE+QbADwIbAC9jJUTG0tLABsEPbRCMrlhpvNiV9XWkM10coUegR/QIAAC066LmaY03DFsSG9vTEW33TeC7d4ouDBlPOwPx9C0LoYiTFIpdeWHl+ZQUul5kbUkL4oIegR4BAAB0XdB8nbWrWbtfPKJeNfnJT9eKDXPXznFsD8Ywrt/zm4MR7LY98N0XRBbmGFcXA3G1jYWQymuMWX+np6TYdaYFMUGPQI8AAAACFzYzWVuftUNZuzvCzcFvWfs4a69VOLZXsvZe1m6NMK4rxXe8UsFYHpb08ZfXRTBCbC0PPNGYF30XsNLUx0gqxa41U1LsWp94PNAj0CMAAIAhLnLmZ+3mHF73+LiGsR0dclz53hNvVtj/54G+DokejBhfTlNDKD6S2aA+6/N6ZA7+qSW2/U/PuG+2YMz0CPQIAABgyIucnUMUlPJXIN+pcWz3hxjb2xX2uyKwV829/Ok4kYMRY2ymiKWygvIKVprq+Eip2LV5iDy8IXG7bugz5l2Jj5kegR4BAADM4SJnyxA3MkdrHtvlyHFdqrjfc4G+3hM1qCjOdgXi7GsWmurYSKbYVYznt8hc/HXidj3X59S5mZaNmR6BHgEAAERc4Gwd4jXBBTWP7Wrk2DZW2OfqQD93RAwqjvE7gaco17DQ1MZFasWuD4d4zX1pojZdWoyvm08SjwN6BHoEAAAwx4ub3ZE3MccbGNtfEeP6o+I+zzvaHTXGeOg14vMsNLVxkVqxK9/f8XGkVhxJ1KaftKUwR49AjwAAAEa/uIk9Wv7Nmse1KnJcZyvsc2XxC2Y/7ooWjCnW7wZ+TV/JQlMZE0kVu4oxHYvMyQ8StOdMn9MMzyUeA/QI9AgAAGCEC5uY0xifNDCuDyJvrHZU2OeJQD8HRAvGFOsHAnF3goWmMiZSLHYtDxRfetmemD13tnAzfXoEegQAADDHi5p5kTcvFxoY26XI0yEXVNRf/prO05J+nta9Xxmmah2GYu9vsTeVMZFcsasY1/nIYtf1xOz5Y8/4brU4J9Aj0CMAAIABFzXbIm9c3q95XDPFRdUgfqywz/2Bfr4ULRhzzJ8KxN/+Fs9rmNNem+RsYnZLtdi1YQibrk7Elq+nZkd6BHoEAAAw3guak5E3LctrHtemyHF9WmGfPwf6eV20YMwxvy4Qfz+1eF6KXXOzW5LFrmJsNyNtejIRW/buS/lH/oNK4uuGHoEeAQAAjHBBcyfihuV2A+P6vM5N8wdshu94d9QV97dTf0pmDnNS7Jqb3VIudr0XadPGX3nK+l+Ytec94zqa+JqhR6BHAAAAI1zILIu8YfmigbH9EjGuvyrsL3TK2GHRgpri/nAgDo+1dE6KXXOzW7LFrmJ8DyLteiCxNfUi177E1ww9Aj0CAAAY4UJmd+TNyjs1j2t55LguVNjn3UA/jtpGXbG/MhCHd1s6J8Wuudkt9WLX4Ui73ml4nL/3jOd8C9YMPQI9AgAAGOFC5kLEjcqzuvc2yfr7oM5N80s2L57lZ5GCmuPfXj1oQ7FrYeQhIjkbGxrj1j5jeSNxv9Mj0CMAAIARL2L+irhJudzAuC5F3kC9WlF/nwb6+ESkoOb4F49IvthVjPFk3U/hDjm+620rFln/EI8AAACjXcC8EXmT8mHN45opniYbxK8V9umXS6S0Np2ChbYUu1ZF6sjLuvfJKhnb3hb4nR6BHgEAAIxwAfNJ5E3K6prHtTlyXKcq6m9RcSPWj0ciBQ2tz0eBosEiFpqKGEi+2FWM81pkzj5a87hO9Obzul/Jp0egRwAAAPVfvNyIuDn5vYFxnYi8cdpWUX/vBfo4L1LQ0PoM7ae3k4WmIgbaUuzaGJmz/6ir2JT1syBrT9t2ehw9Aj2qf3L56wSb8mp8sYfGw+L1gvzY1u9HPRGi+O7cgE+K73xUvP+9RGgBkK+AsayVeYFfj7s53cDY7kSMK19/8yrq7+y4N8CXP+XPOdhrTyAuz7DQVMRAK4pdxVhv13moSMR4DvR5AmV5C3xOj+gRParpInhnEQSDTtm4n5/GMYc+lmXtu9BeHHlVXngBkK+AytfNjsgbkx01j2t55LiuVdjnr4F+XpM/5c+GfPNaHfvVIekYaFOxK/YE3Zs1jee3FDbIp0f0iB6lNZH8MdSvIzeGnfNO/NnnNwTe/ezmoPACIF8Bla+f05EbCs9P9IbpYEX9vRLo47H8KX827KfHAZstZKGJ93+bil3zItd6zroa8lsvb7bA3/SIHtGjMQ0+fz/49z4Dfx4ZbA+G6OutyKPOc74VWgDkK6DydXQvIqZvNDCuS5HrbW1F/b0b6OOi/Cl/Nuyv0HrYzkKKXYmN92jkej895nFc6envl5b4mx7RI3o0psHvLd5XzZPDR3n1e3YDwbxSl7XPIgLjzYh+1hTvxnYEGwD5CmhkDcUeFX+k5nHNFGt7EI8q7PNoKvOXP9HHjv9O5WQ7KHZFjHdpZA5/Pq4T3LLvXdFnP8oPWuJvekSP6NGYBr9k0EaveUV5lONkiwT4YMjHEw8ILUxQktjSmR4uy1dAsrlof2RMb0g0R35TYZ+Xx33ao+s9+XMEf20P2OwSC02072faVuwqxn02cs0fGlP/vQWSx1UdZlKD7egRPaJHDU5w/YDA+H5Awu4+4vz/n6JQ/Pc3i/d0e/nFBnFQ7FLskq+AytdHzKuCjxsY18nI/LKrwj4f2RNJ/kzYF1O5hw/+u5F2GXsTHve6yDx+bwx999s37LMW+Zwe0SN61PAk7w14JHWm5O9ODHo0sHjE8FRxEf5vG29CsUuxS74CKl8XM3PYBDYl8tdTFldki/mBfp5OeZzIn+n4IrTPzHwWmli/7wr4/UTiY/8xMp9vqbjffX30YkVL/E2P6BE9SmCCXw1IWuv7/M3Wrn+/Kkyg2KXYJV8Bja2LjS3PLT9VaIutgX6uTHmcyJ/p+OJawA/vsNDE+j1UMLqb+Ni3Rebz7yru9z9tfbWKHtEjepTGBHcOCLbdPZ9f2vVI5q+qpVDsUuySr4BG18WxlueWzyq0xZ5AP2enPE7kz3R8cbaNezdhJJ9/EZELT5c90ZLIHO5F5vSVFfX3Vp/vfrtFPqdH9IgeJTDBRQOC7VzP52erf39nbbUQgWKXYpd8BTS6Ln5ueW7ZVKEtvgz088GUx4n8mY4v9oUKHizUev/mRZp3srYja8ezdn+IfHi/eFVrZ/EdG1O5sc/G8XHkHD6vqL/zPd97u2VxQI/oET1KZJJ3A5P8petzey1SQLFLvgJac8E4y8GaxzWv88+j4vvxrMonGTrhk6+2ixf5MxE/OJFxcn27ZAzXX18lMrd8M+unMYehdEY8LbF4kqdXQ/a3LBboET2iR4lM8vyAjWPzi9blWXsyjvexAUC+Aua0HnZF3iy9XvO4djRRRC9OXSpjjXiRPxPxw+qAH26zEBKO3RORuf2DEfs52vN9T9q2WTY9okf0KJ1J7hl0skbX44N5Rf9VoQFAvgIaXw/nYn5lb2BcX0beEH1Ycb/PA33NiBf5MxE/zIROImMhJBy7KyOf2v1lxPXxcByvRtZsK3pEj+hRIpN8fUCwfd/1/z8SFgDkKyCJ9fBnxE3HhQbGdTey2LWqwj4d8y5/tskXTyf6uHdMcuxejMzvb8zx+3f1ecpnZctsRI/oET1KbJLPxlmlBwD5qrX2Pjvh+9HNb6lf1kTO7/2ax7U8cly/V9zvukBfP1nJ8mdifrgVsP96FkLCsft2ZI7/Zo7ffzPFPWPpET2iR+2e5JWIYCO+AOSr6bO3YleafjkYOb9Xax7Xnshxna64X5t+y59t8oPNq9Hm+P0lIo+8yDear6BItKmF9qFH9IgeJTbJTwcE2lmhAEC+mkp7K3al6ZdrEXO718C4LkTafUfF/e6OPcZc/pQ/E/DDNwEf7GIhJB6/sT9qHBnye0/3/P2dltqHHtEjepTYJLcNCLZ3hQIA+Woq7a3YlZ5P5hW/mtf69FTk2B5HjOtl1XbPN7sP9HfKSpY/E/PDl+M6yQ6oIX77bSLfj4dDfOeiPrp2oKX2oUf0iB4lNsn5A07X2C8UAMhXU2lvxa70fLK1iaenIsa1PnJcN8bQ9+lAf/usZPkzMT/sS6lIDcwhhj+pUoeyzx3u+bsnWVvQUtvQI3pEjxKc6O2qNxkEAPmq9bZW7ErPJycjn556peZxHY60+adj6PtcoL/dVrL8mZgPvOaEtsfw0sgnjG9Eft/9nr870WLb0CN6RI9adkNzRygAkK/YWrErCZ/ciZjXrQbGdT3S5m+Ooe+LXoWQP1vkg3cDPrjIQmhJHJ+OzPlrBnxPv9fZXmuxXegRPaJHCU5014BEtUg4AJCvgEZjf1nkzcVnNY8rdh+xJ2Pq/2qgz60iR/5MzAehvWqusBBaEsdrIvXo1IDv+aHn89dabhd6RI/oUYIT/dAmcQDkKyDp2N8deXOxueZxxe4jdmFM/YeeKtskcuTPxHywOWD/71gILYrl7yPy/t9lr9Vn/331pOVsekSP6FF6k1yRtacDgu2kcAAgXwGNxv+FiBuL5/lpWTWP62Rksev9MfX/W6DPlSJH/kzQD2XcZSG0KJa3ROb+AyV/f2rS4p8e0SN6lN4kb6W4/wcwIQI/CVyWr4Ak4v+viPi/2sC4bkfmkuVj6v9xoM+FIkf+TMwPCwP2f8xCaFk8343IK3f6/N0rxVNf3Xw0AfagR/SIHiU0wU97Tm8Knew0T0gA/107il3yFVBn/L8RuV4P1jyu2H3E7oxxDE8n6RAC+XPifTE/YP+nLISWxfOBSA3YNODv8sLXggmwBz2iR/QooQvn2QDLF+aeAUnKpnrA/9aPYpd8BdS5Bj6JXK/rah7XrshxnRrjGP4O9DtP7MififljXmh/IxZCC2+WH0dowKWev/ttEl9Zo0f0iB6lMbH80dF7XZPJN72dGXCa0lEhASh2yVdAI+vgRsRafdzAuL6NzCNbxziG52Wdihv5M1G/lO65xzpoYTwfj9CAvMCxovj8pj7/vmpCbEGP6BE9SmBSX3dN5GzXfw+dIHFdOAD/XSuKXfIVUNcamDfgUf+xnnY4YGx/RozrxTg3zXdzIX+6uQAajecVkRp1rPj81UnNOfSIHtGj5ie0o2sSv3a/H93zDm3jJzwBCa8jxS75CmhiHdR+2mFgXGsjx3VtzON44eZC/nRzATQa0zFP+T7K2mt9/vuWCbIDPaJH9KjBySzreq86f6d4dc+/bx6QpN4WEoBil3wF1LoWTkeu1VdrHtfHKWyaH+p4imNG/mznzcVL1kFLY3pDpB707tV1b0rWNj2iR/Sohsl83zWBPX3+fd6A92YPCQkA8hVQ61q4F3EDca+BcV2JvLlZ6+ZC/oSYxcTH9a05/KD6kbVNj+iRmK1iIge7xv5t4HM/xp6kEfiOVfmGcpNwhCwA+QpocC2sirxhOF3zuAZtKjvLny7U5E9Ex+wL1kGL43r3kIWuZ1lbqHBAj+gRPRp1Eq93bZh3L5RYsn/7PJSUIvrKj6C9XXx+R8PzzseyLWv/rvtGAGP37epJE0jIV/IV+sTF/sibhh01jyv2Ve5vahjLSzcX8meb8qc9uzCh+Sf/EeTBEMWuUxNoA3pEj+hRzRNY0PV+dB5w6wZ8ftuAxDTo708Pqt6OKbmuKza/O5a1i1m73zPu22RoIhLnkqx9VYjJHhaZOP/KV/IV/m+8XI080n1hzeP6IvJmZlcNY3H6lfzZqvyp2IUJzkOHhyh2rZnA+dMjekSPap7AN12D/jDi84OOOP848Lezj68+zNqiMc9rXfEO8NPIhHqSBLU6aeZxeSRrf4Xe+0br/SxfyVf4X9y8Evmq4O0GxnYvMpZXuLmQP+VPxS5MTR5aVLyeOIjrEzp/ekSP6FEFg1qcta2DKuLZv3/SNeCLQ3z/zcDEb5X8zYau5La5BhusyNqBrH2WtTNZ+25AsG0nQa1NmDv7VMoVu9rjP/lKvsLc4ubDFE9MzfrbGPuzfU3jCV10zpc/5c/EfDo/MPanMh8mQLu+jJCH7RM6d3pEj+jRiIM60PNLb/6I4P4+nzvU9Zn7w1Q6s8+eGOC4N3s+n28I92fxb5836LB3yzZYyyvG5Kd1SXXDgJNdFLvS96F8JV9h7jHyW2RN6UrN4/o5sWLXX4EhLGix/+XPCcyfxRObZTyR+TAB2rU6tdODa5w7PaJH9GiEAb0dGNDd4j3p3OAXuqty+QZxQ/YzaOPZB7NHiRdP3Twq/vuNhh1WVp288S+0KaG+mrVzEfdRil1p+1G+kq8w9/j4eIh9T+7VOK7Phzxta00NY3oc6H9hS/0vf05o/ixe8yrjkeyHCdGw0BMvhyZ43vSIHtGjEQZ0rjM82+bQT77h2pMh+8mrt0sadtjakrEdJTutSKYLiiNjn0XGnGJX2v6Ur+QrzC02dkbu1dXNB2Me08KsnZ3Dmv5u3L9mZ9//Q6D/t+RP+TMx364f9lUdoIU5bFPZyXrj3lep4XnTI3pEj0YY0LdDBsD7I/R1coh+8srqawk47L2S8W0iO8kvtn1Z+6P4VWBzkfBWDdgEWbErbZ/KV/IVhouJN7N2vjN3rufrKGtLKxzTG8XTXI9HGNfD4qSiLeN4pD/7zmuBvt+RP+XPxHz7TsC+V2VCTJCm3ekT46cnfM70iB7RoxEGdCjS+fkvwrtH7Ct/lezviL7+HHQcaI32+aLkF4QZkpP0Qss3+Ls8+2hqz7/tUuxqrV/lK/kKg+PgcFGketaplqfFU1UHhxxPXpC6WOyX+LxTPS+LC9Sree6vyIaXJm0TZPlzcvNnHpMBG1+SFTFB+ra/iVfbG54zPaJH9GiEAeWvef0U8T7rxor62z2gr/zUhOUJOeyHpk+pwpz8tiTwb4sVu1rrV/lKvsLgOLjWGS+XhxzPgU59PK3IhqGn4d6TP+XPxHz7XsDO52VFTJC+zevaV2kq9iSlR/SIHlWTOA4Vv7o+K355zX/B/b7Y0HZ+xf3lr1VcKfqY7SuvWr+bmLNmSvY4OfivCaDw70RsdDiHuSt2tftCR76asnwF1LyezgR0Yq/8KX8mNv69gXg9Y0VjwvLz0bY/2USP6BE9QgrO2lziqHUTMj/FLsUuyFcA/rmeQidXHmch+TPhm38/eGDS1+uS/ACVcR+iQo9Aj+jRpAfbZ32c9HiC5qfYpdgF+QrAP9dT6JWHcywkfyY2/tDJZrt5GKBHoEf0CL3OutnHSRcmaH6KXYpdkK8A/HM92fBb/rzQovFP3AbWAOgRPaJHGJ+jXilOeOpl3wTNUbFLsQvyFYB/rql1AZ34iYXkz8TmcCMQr+t5GaBHoEf0CN2O2lHipBUTNEfFLsUuyFcA/rmm5o/7xEfInxXO4WkgXufzMkCPQI/oEbod9VUfB92fsDkqdil2Qb4C0H9dPQ9oxQwLyZ+JjH8mEKfPeRigR6BH9Ai9zvp10jcBVOxS7IJ8BaB0Xf0c0IrXWUj+TGT8awJx+gsPA/QI9IgeodtRy0qctHPC5qnYpdgF+QpA/7V1IaAVO1hI/kxkDjsCceqQEoAegR7RI/wfR+0qcdLiks9/kbWzQ7Y9CcxTsUuxC/JVK/IV0MDaOh7QioMsJH+mkD+z7/8oEKfHeRmgR6BH9Ajdjjrfx0G3A5/Pg+1c1i5n7UUnjrMJzFOxS7EL8lUr8hWQ0IVnzjcsJH+mkD/zWAz0vYuXAXoEekSP0O2oP/s46GTk364OOPn3rB3N2rasLU9gnopdil2Qr1qRr4AG1tabgfVxk4XkzxTy54Bj3t/gZYAegR7RI8w6qWxjte0j/P0fKRZRFLsUuyBftSVfAQ2sr/xUoZdOFZI/U86fgVPaXjqlDaBHoEf0CN1O2l/ioHmRf/9D76OlWVuU6FwVuxS7IF+1Il8BDa2xOwG9WM1C8meT+TPr77VAfN7mZYAegR7RI3Q76lIfB92I/Nsvuv7mWdZ2Jz5XxS7FLshXrchXQENr7HxAL95jIfmzyfyZx2AgPs/zMkCPQI/oEWadlD8i+ncfBx2N+NtPuz7/IGuvt2C+il2KXZCvWpGvgIbW2f6AXnzJQvJnk/kz6/tEID4/5GmAHoEe0SPMOqls879NA/6u+zjYH8qOCE1wvopdil2QrxazJlC6XjbYFFj+TDV/Zv3/GIjPDTwN0CPQI3qEWSf9u49znoU2VMv+7euuz55r0+Zril2KXZCvWBIIrrOZwIarL2L304D8OYY5zAscN/+MlwF6BHpEj9DtqOt9HHSl5LOLeopFR1o4X8UuxS7IVwDCa+1KQDPeYSH5s6E5bAnE5WVeBugR6BE9wqyTyiqSB/t8Nj9t4G5XJX1XS+es2KXYBfkKQHi9HQ5oxmcsJH82NI9jgbg8xNMAPQI9okeYddLWEget6/O5J8W/5f+7scYx7um0i8sJ+1uxC/IVgJj1ti6gGf9hIfmzoXn8HIjLtTwN0CPQI3qEWScd7+OcJz2f6a5aPszamprHqNhVnS0VuyBfAYhdc3+WaMZLhzzInw3MYXHgOuYPXgboEegRPUK3o/pVJC8U/7Yka9e6/vv9rC1vYIyKXdXZUrEL8hWA2DV3NqAbe1lI/kzoevAMLwP0CPSIHmHWSQuLangv+4pjXh/0OSFhYWLBpNg1nC0VuyBfAYhdd9sDunGFheTPmudx0SbVAD2iR/SIHiHGSTtLHPR54IjXgw2MU7GrOlsqdkG+AhC77vIj3/8KHPn+CivJnzXNYX7giPcnTR9BD4AegR7Ro7QcdSZQ/HhRPDbYy90JmLfTGBW7IF8BiFt7X3t1RP5MYA6hHz7P8jJAj1iIHtEjdDvqXomT8g0A38qTRsm/b2r5vBW7FLsgXwGIW3sbA9rxAwvJnzXN4XogDp24C9AjekSP6BH+66TlJQ66lbVlxWfyR/T+7vOZay2fu2KXYhfkKwDxa/D3wClYK1hI/hzzHF4t2eMl53deBugRPaJH9Ajdjip7/O61ns+dLkkmK1s8d8UuxS7IVwDi1+CRgH4cYyH5c8xzOBqIvyO8DNAjekSP6BG6HXWhj4Me9PncurJN5Fo8d8UuxS7IVwDi1+DSwGasD23GKn+OcfwzRYyV7e+ylJcBekSP6BE9QrezHvVx0jcln/2p5KSB+S2du2KXYhfkKwDDrcPTNET+bGD87wfi7jQPA/SIHtEjeoRuR60tcdKuks+XPXJ4oKXzV+wiDJCvAAy3FtcENOQ2C8mfY5rDL4G4W8PLAD2iR/SIHqHbUR+VOGl5yednihMSkj4GdIj5K3YpdkG+AjD8erwS0JEtLCR/Vjz+LYF4u8TDAD2iR/SIHqHXWZeHDZzs3z8tce7OFs5fsUuxC/IVgOHX4+sBHfmZheTPisf/UyDe1vIwQI/oET2iR+h2VF4lfdbHSWcG/N2ikmNA7wz4u7wKeiOlzQIVuxS7IF+1JV8BCa7LCwEteZeF5M+Kxr89EGff8jAAekSP6BF6nbVxrhXS7DOflfzt7kBg/5a17xKzwVQWuwp/KHZBvmpRvgISXJevBU7CuqtYLH9WdL3yW+DEq5U8DIAe0SN6hF6HlT0OuDjib8uOer2ftQV9Pn84ay9Te7RviotdywLFrr1WB+Sr9PIVkOjaPB7QkyMsJH+OOPZDgfg6xrsA6BE9okfo57AfRjm1IvvsVyXO/rLnc68XjyueSNAG01rs2hVYrCesDshX1gEQubZeydrDkvX1tGzDWcifEf0uK2KoE3tzA4Ae0SN6RI8E2ryi0tnLqSG+Y0XgcdFPikf93s7aH0XiWZigHaa12PVjoNjlpDrIV1Oydx9Q0Rrd5mQi+bPq/Jl9z8VAXG3lXQD0iB7RIwyTCN4d8nu+6MSxOVE7TF2xK9Jnp73bDvkKwBDr65vAmnL6qfw57LjfC/RxjmcB0CN6RI9Q5rSTfZyVV1rnD/k9C7P2YECgfZqwHSa62JXN5a2svZO1HcV77Pc78eSfPZGLQvEdGz3tAvkKQGB9/V6yrp5k7VVWkj8j+1pWxEzZtYlrEQD0iB7RI5Q67nYfh92a43dtCLzDejxxO0xssSubx5JO9Xxl9UC+AhBYX2WvF9xkIfkzsp8bgdOu3uBVAPSIHtEj1Bm8a4rC0bOifZe1TS0Y91Tu2QXIV+3LV0BL1teHDkCRP0f4/hOB+NnPAwDoEegREBfEil0AAFSrracDF4h7WAglcbMntJcoCwGgR6BHQHwg5xXg5z1NsQsAgNH1tezRf4dAoDdeNgVeObrOQgDoEegRAAAAmr5YzDeQvRnYINheF5iNlfWBDYBv+RESAD0CPQIAAEAqF42Ls/ZTyUXjo6ytY6Wpj5F1RSz0I4+dxawEgB6BHgEAACCli8dFxa+h/XjsF/Wpjo0NRQyU/YK+iJUA0CPQIwAAAKR4Ebkga1dLLiLzo8O3sNLUxcSWwLHxeawsYCUA9Aj0CAAAAKlfUJ7scyjMbNvHQlMTBx8E4uAkCwGgR6BH1fD/AFKjN6XW1tyDAAACZHRFWHRNYXRoTUwAPG1hdGggeG1sbnM9Imh0dHA6Ly93d3cudzMub3JnLzE5OTgvTWF0aC9NYXRoTUwiPjxtc3R5bGUgbWF0aHNpemU9IjE2cHgiPjxtc3ViPjxtaSBtYXRoY29sb3I9IiNGRkZGRkYiPng8L21pPjxtcm93IG1hdGhjb2xvcj0iI0ZGRkZGRiI+PG1pPms8L21pPjxtbz4rPC9tbz48bW4+MTwvbW4+PC9tcm93PjwvbXN1Yj48bW8gbWF0aGNvbG9yPSIjRkZGRkZGIj49PC9tbz48bXN1Yj48bWkgbWF0aGNvbG9yPSIjRkZGRkZGIj54PC9taT48bWkgbWF0aGNvbG9yPSIjRkZGRkZGIj5rPC9taT48L21zdWI+PG1vIG1hdGhjb2xvcj0iI0ZGRkZGRiI+LTwvbW8+PG1pIG1hdGhjb2xvcj0iI0ZGRkZGRiI+SDwvbWk+PG1zdXA+PG1mZW5jZWQgbWF0aGNvbG9yPSIjRkZGRkZGIj48bXN1Yj48bWk+eDwvbWk+PG1pPms8L21pPjwvbXN1Yj48L21mZW5jZWQ+PG1yb3cgbWF0aGNvbG9yPSIjRkZGRkZGIj48bW8+LTwvbW8+PG1uPjE8L21uPjwvbXJvdz48L21zdXA+PG1vIG1hdGhjb2xvcj0iI0ZGRkZGRiI+JiN4MjIwNzs8L21vPjxtZmVuY2VkIG1hdGhjb2xvcj0iI0ZGRkZGRiI+PG1zdWI+PG1pPng8L21pPjxtaT5rPC9taT48L21zdWI+PC9tZmVuY2VkPjwvbXN0eWxlPjwvbWF0aD4ewbolAAAAAElFTkSuQmCC\&quot;,\&quot;slideId\&quot;:309,\&quot;accessibleText\&quot;:\&quot;x subscript k plus 1 end subscript equals x subscript k minus H open parentheses x subscript k close parentheses to the power of negative 1 end exponent nabla open parentheses x subscript k close parentheses\&quot;,\&quot;imageHeight\&quot;:14.486486486486486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752</Words>
  <Application>Microsoft Office PowerPoint</Application>
  <PresentationFormat>On-screen Show (16:9)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Montserrat ExtraLight</vt:lpstr>
      <vt:lpstr>ui-sans-serif</vt:lpstr>
      <vt:lpstr>KaTeX_Main</vt:lpstr>
      <vt:lpstr>Arial</vt:lpstr>
      <vt:lpstr>Montserrat Medium</vt:lpstr>
      <vt:lpstr>KaTeX_Math</vt:lpstr>
      <vt:lpstr>Montserrat ExtraBold</vt:lpstr>
      <vt:lpstr>Montserrat</vt:lpstr>
      <vt:lpstr>Futuristic Background by Slidesgo</vt:lpstr>
      <vt:lpstr>1_Futuristic Background by Slidesgo</vt:lpstr>
      <vt:lpstr>BFGS</vt:lpstr>
      <vt:lpstr>A TIMELINE ALWAYS WORKS WELL</vt:lpstr>
      <vt:lpstr>coparison</vt:lpstr>
      <vt:lpstr>ALGORITHMS TO COMPARE</vt:lpstr>
      <vt:lpstr>Steepest descent vs BFGS</vt:lpstr>
      <vt:lpstr>Steepest descent vs BFGS</vt:lpstr>
      <vt:lpstr>Newton's Method vs BFGS</vt:lpstr>
      <vt:lpstr>Newton's Method vs BFGS</vt:lpstr>
      <vt:lpstr>Conjugate Gradient vs BFGS</vt:lpstr>
      <vt:lpstr>Conjugate Gradient vs BFGS</vt:lpstr>
      <vt:lpstr>L-BFGS vs BFGS</vt:lpstr>
      <vt:lpstr> L-BFGS vs BFGS</vt:lpstr>
      <vt:lpstr>When to Use BFGS</vt:lpstr>
      <vt:lpstr>Conclusion and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BFGS</dc:title>
  <cp:lastModifiedBy>arminj jodat</cp:lastModifiedBy>
  <cp:revision>3</cp:revision>
  <dcterms:modified xsi:type="dcterms:W3CDTF">2024-05-25T20:11:18Z</dcterms:modified>
</cp:coreProperties>
</file>